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6" r:id="rId2"/>
    <p:sldId id="291" r:id="rId3"/>
    <p:sldId id="292" r:id="rId4"/>
  </p:sldIdLst>
  <p:sldSz cx="12192000" cy="6858000"/>
  <p:notesSz cx="6788150" cy="9923463"/>
  <p:embeddedFontLst>
    <p:embeddedFont>
      <p:font typeface="맑은 고딕" panose="020B0503020000020004" pitchFamily="50" charset="-127"/>
      <p:regular r:id="rId6"/>
      <p:bold r:id="rId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4A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0" autoAdjust="0"/>
    <p:restoredTop sz="94660"/>
  </p:normalViewPr>
  <p:slideViewPr>
    <p:cSldViewPr snapToGrid="0">
      <p:cViewPr varScale="1">
        <p:scale>
          <a:sx n="91" d="100"/>
          <a:sy n="91" d="100"/>
        </p:scale>
        <p:origin x="27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1532" cy="497896"/>
          </a:xfrm>
          <a:prstGeom prst="rect">
            <a:avLst/>
          </a:prstGeom>
        </p:spPr>
        <p:txBody>
          <a:bodyPr vert="horz" lIns="82147" tIns="41075" rIns="82147" bIns="41075" rtlCol="0"/>
          <a:lstStyle>
            <a:lvl1pPr algn="l">
              <a:defRPr sz="10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5048" y="2"/>
            <a:ext cx="2941532" cy="497896"/>
          </a:xfrm>
          <a:prstGeom prst="rect">
            <a:avLst/>
          </a:prstGeom>
        </p:spPr>
        <p:txBody>
          <a:bodyPr vert="horz" lIns="82147" tIns="41075" rIns="82147" bIns="41075" rtlCol="0"/>
          <a:lstStyle>
            <a:lvl1pPr algn="r">
              <a:defRPr sz="1000"/>
            </a:lvl1pPr>
          </a:lstStyle>
          <a:p>
            <a:fld id="{7DE70348-23C7-4585-BAE3-D2926EB33855}" type="datetimeFigureOut">
              <a:rPr lang="ko-KR" altLang="en-US" smtClean="0"/>
              <a:t>2019-07-01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15925" y="1239838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2147" tIns="41075" rIns="82147" bIns="4107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8816" y="4775668"/>
            <a:ext cx="5430520" cy="3907364"/>
          </a:xfrm>
          <a:prstGeom prst="rect">
            <a:avLst/>
          </a:prstGeom>
        </p:spPr>
        <p:txBody>
          <a:bodyPr vert="horz" lIns="82147" tIns="41075" rIns="82147" bIns="41075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5570"/>
            <a:ext cx="2941532" cy="497896"/>
          </a:xfrm>
          <a:prstGeom prst="rect">
            <a:avLst/>
          </a:prstGeom>
        </p:spPr>
        <p:txBody>
          <a:bodyPr vert="horz" lIns="82147" tIns="41075" rIns="82147" bIns="41075" rtlCol="0" anchor="b"/>
          <a:lstStyle>
            <a:lvl1pPr algn="l">
              <a:defRPr sz="10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5048" y="9425570"/>
            <a:ext cx="2941532" cy="497896"/>
          </a:xfrm>
          <a:prstGeom prst="rect">
            <a:avLst/>
          </a:prstGeom>
        </p:spPr>
        <p:txBody>
          <a:bodyPr vert="horz" lIns="82147" tIns="41075" rIns="82147" bIns="41075" rtlCol="0" anchor="b"/>
          <a:lstStyle>
            <a:lvl1pPr algn="r">
              <a:defRPr sz="1000"/>
            </a:lvl1pPr>
          </a:lstStyle>
          <a:p>
            <a:fld id="{F810C029-5681-4928-AC9C-594E5339D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064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642000"/>
            <a:ext cx="2743200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/>
              <a:t>June 14, 2018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642000"/>
            <a:ext cx="4114800" cy="216000"/>
          </a:xfrm>
        </p:spPr>
        <p:txBody>
          <a:bodyPr/>
          <a:lstStyle>
            <a:lvl1pPr marL="0" algn="ctr" defTabSz="914400" rtl="0" eaLnBrk="1" latinLnBrk="1" hangingPunct="1">
              <a:defRPr lang="ko-KR" altLang="en-US" sz="1200" kern="1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r>
              <a:rPr lang="en-US" altLang="ko-KR"/>
              <a:t>IMMA Project#3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642000"/>
            <a:ext cx="2743200" cy="216000"/>
          </a:xfrm>
        </p:spPr>
        <p:txBody>
          <a:bodyPr/>
          <a:lstStyle>
            <a:lvl1pPr marL="0" algn="l" defTabSz="914400" rtl="0" eaLnBrk="1" latinLnBrk="1" hangingPunct="1">
              <a:defRPr lang="ko-KR" altLang="en-US" sz="1200" kern="120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pPr algn="ctr"/>
            <a:fld id="{15C7417D-A343-4D1C-9B00-738D2469740B}" type="slidenum">
              <a:rPr lang="en-US" altLang="ko-KR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012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88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70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418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957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619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51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189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29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58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3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June 14, 2018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IMMA Project#3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7417D-A343-4D1C-9B00-738D246974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93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42000"/>
            <a:ext cx="12192000" cy="216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1440000"/>
            <a:ext cx="12192000" cy="1260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ea typeface="나눔스퀘어 ExtraBold" panose="020B0600000101010101" pitchFamily="50" charset="-127"/>
              </a:rPr>
              <a:t>FVID ETF (2019)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36000" y="3249000"/>
            <a:ext cx="25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ea typeface="나눔스퀘어" panose="020B0600000101010101" pitchFamily="50" charset="-127"/>
              </a:rPr>
              <a:t>Ju</a:t>
            </a:r>
            <a:r>
              <a:rPr lang="en-GB" altLang="ko-KR" dirty="0" err="1">
                <a:ea typeface="나눔스퀘어" panose="020B0600000101010101" pitchFamily="50" charset="-127"/>
              </a:rPr>
              <a:t>ly</a:t>
            </a:r>
            <a:r>
              <a:rPr lang="en-US" altLang="ko-KR" dirty="0">
                <a:ea typeface="나눔스퀘어" panose="020B0600000101010101" pitchFamily="50" charset="-127"/>
              </a:rPr>
              <a:t> 1, 2019</a:t>
            </a:r>
            <a:endParaRPr lang="ko-KR" altLang="ko-KR" dirty="0">
              <a:ea typeface="나눔스퀘어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06000" y="4294503"/>
            <a:ext cx="5580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ea typeface="나눔스퀘어 Bold" panose="020B0600000101010101" pitchFamily="50" charset="-127"/>
              </a:rPr>
              <a:t>이명원</a:t>
            </a:r>
            <a:endParaRPr lang="ko-KR" altLang="ko-KR" sz="1500" dirty="0">
              <a:ea typeface="나눔스퀘어" panose="020B0600000101010101" pitchFamily="50" charset="-127"/>
            </a:endParaRPr>
          </a:p>
        </p:txBody>
      </p:sp>
      <p:sp>
        <p:nvSpPr>
          <p:cNvPr id="19" name="날짜 개체 틀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 dirty="0">
                <a:latin typeface="+mn-lt"/>
              </a:rPr>
              <a:t>June 24, 2019</a:t>
            </a:r>
            <a:endParaRPr lang="ko-KR" altLang="en-US" dirty="0">
              <a:latin typeface="+mn-lt"/>
            </a:endParaRPr>
          </a:p>
        </p:txBody>
      </p:sp>
      <p:sp>
        <p:nvSpPr>
          <p:cNvPr id="20" name="바닥글 개체 틀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>
                <a:latin typeface="+mn-lt"/>
              </a:rPr>
              <a:t>SNU Datamining Lab.</a:t>
            </a:r>
            <a:endParaRPr lang="ko-KR" alt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117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42000"/>
            <a:ext cx="12192000" cy="216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400" b="1" dirty="0">
                <a:ea typeface="나눔스퀘어 ExtraBold" panose="020B0600000101010101" pitchFamily="50" charset="-127"/>
              </a:rPr>
              <a:t>ETFs </a:t>
            </a:r>
            <a:r>
              <a:rPr lang="ko-KR" altLang="en-US" sz="2400" b="1" dirty="0">
                <a:ea typeface="나눔스퀘어 ExtraBold" panose="020B0600000101010101" pitchFamily="50" charset="-127"/>
              </a:rPr>
              <a:t>정보 제공 해외 </a:t>
            </a:r>
            <a:r>
              <a:rPr lang="ko-KR" altLang="en-US" sz="2400" b="1" dirty="0" err="1">
                <a:ea typeface="나눔스퀘어 ExtraBold" panose="020B0600000101010101" pitchFamily="50" charset="-127"/>
              </a:rPr>
              <a:t>밴치마크</a:t>
            </a:r>
            <a:r>
              <a:rPr lang="ko-KR" altLang="en-US" sz="2400" b="1" dirty="0">
                <a:ea typeface="나눔스퀘어 ExtraBold" panose="020B0600000101010101" pitchFamily="50" charset="-127"/>
              </a:rPr>
              <a:t> </a:t>
            </a:r>
            <a:r>
              <a:rPr lang="en-GB" altLang="ko-KR" sz="2400" b="1" dirty="0"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>
                <a:ea typeface="나눔스퀘어 ExtraBold" panose="020B0600000101010101" pitchFamily="50" charset="-127"/>
              </a:rPr>
              <a:t> </a:t>
            </a:r>
            <a:r>
              <a:rPr lang="en-GB" altLang="ko-KR" sz="2400" b="1" dirty="0">
                <a:ea typeface="나눔스퀘어 ExtraBold" panose="020B0600000101010101" pitchFamily="50" charset="-127"/>
              </a:rPr>
              <a:t>NAVER</a:t>
            </a:r>
            <a:endParaRPr lang="en-US" altLang="ko-KR" sz="2400" b="1" dirty="0"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00000"/>
            <a:ext cx="1219200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solidFill>
                  <a:prstClr val="black"/>
                </a:solidFill>
                <a:ea typeface="나눔스퀘어" panose="020B0600000101010101" pitchFamily="50" charset="-127"/>
              </a:rPr>
              <a:t>sddd</a:t>
            </a:r>
            <a:endParaRPr lang="en-US" altLang="ko-KR" sz="1600" dirty="0">
              <a:solidFill>
                <a:prstClr val="black"/>
              </a:solidFill>
              <a:ea typeface="나눔스퀘어" panose="020B0600000101010101" pitchFamily="50" charset="-127"/>
            </a:endParaRPr>
          </a:p>
        </p:txBody>
      </p:sp>
      <p:sp>
        <p:nvSpPr>
          <p:cNvPr id="10" name="바닥글 개체 틀 19"/>
          <p:cNvSpPr>
            <a:spLocks noGrp="1"/>
          </p:cNvSpPr>
          <p:nvPr>
            <p:ph type="ftr" sz="quarter" idx="11"/>
          </p:nvPr>
        </p:nvSpPr>
        <p:spPr>
          <a:xfrm>
            <a:off x="4038600" y="6642000"/>
            <a:ext cx="4114800" cy="216000"/>
          </a:xfrm>
        </p:spPr>
        <p:txBody>
          <a:bodyPr/>
          <a:lstStyle/>
          <a:p>
            <a:r>
              <a:rPr lang="en-US" altLang="ko-KR" dirty="0">
                <a:latin typeface="+mn-lt"/>
              </a:rPr>
              <a:t>SNU Datamining Lab.</a:t>
            </a:r>
            <a:endParaRPr lang="ko-KR" altLang="en-US" dirty="0">
              <a:latin typeface="+mn-lt"/>
            </a:endParaRPr>
          </a:p>
        </p:txBody>
      </p:sp>
      <p:sp>
        <p:nvSpPr>
          <p:cNvPr id="8" name="날짜 개체 틀 18"/>
          <p:cNvSpPr>
            <a:spLocks noGrp="1"/>
          </p:cNvSpPr>
          <p:nvPr>
            <p:ph type="dt" sz="half" idx="10"/>
          </p:nvPr>
        </p:nvSpPr>
        <p:spPr>
          <a:xfrm>
            <a:off x="838200" y="6642000"/>
            <a:ext cx="2743200" cy="216000"/>
          </a:xfrm>
        </p:spPr>
        <p:txBody>
          <a:bodyPr/>
          <a:lstStyle/>
          <a:p>
            <a:r>
              <a:rPr lang="en-US" altLang="ko-KR" dirty="0">
                <a:latin typeface="+mn-lt"/>
              </a:rPr>
              <a:t>June 24, 2019</a:t>
            </a:r>
            <a:endParaRPr lang="ko-KR" alt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80127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6642000"/>
            <a:ext cx="12192000" cy="216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92000" cy="720000"/>
          </a:xfrm>
          <a:prstGeom prst="rect">
            <a:avLst/>
          </a:prstGeom>
          <a:solidFill>
            <a:srgbClr val="2E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400" b="1" dirty="0">
                <a:ea typeface="나눔스퀘어 ExtraBold" panose="020B0600000101010101" pitchFamily="50" charset="-127"/>
              </a:rPr>
              <a:t>ETF </a:t>
            </a:r>
            <a:r>
              <a:rPr lang="ko-KR" altLang="en-US" sz="2400" b="1" dirty="0">
                <a:ea typeface="나눔스퀘어 ExtraBold" panose="020B0600000101010101" pitchFamily="50" charset="-127"/>
              </a:rPr>
              <a:t>데이터 구축 </a:t>
            </a:r>
            <a:r>
              <a:rPr lang="en-US" altLang="ko-KR" sz="2400" b="1" dirty="0">
                <a:ea typeface="나눔스퀘어 ExtraBold" panose="020B0600000101010101" pitchFamily="50" charset="-127"/>
              </a:rPr>
              <a:t>- ETF</a:t>
            </a:r>
            <a:r>
              <a:rPr lang="ko-KR" altLang="en-US" sz="2400" b="1" dirty="0">
                <a:ea typeface="나눔스퀘어 ExtraBold" panose="020B0600000101010101" pitchFamily="50" charset="-127"/>
              </a:rPr>
              <a:t>의 개념</a:t>
            </a:r>
            <a:endParaRPr lang="en-US" altLang="ko-KR" sz="2400" b="1" dirty="0"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00000"/>
            <a:ext cx="12192000" cy="5769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ea typeface="나눔스퀘어 ExtraBold" panose="020B0600000101010101" pitchFamily="50" charset="-127"/>
              </a:rPr>
              <a:t>정의</a:t>
            </a:r>
            <a:r>
              <a:rPr lang="en-US" altLang="ko-KR" dirty="0">
                <a:ea typeface="나눔스퀘어 ExtraBold" panose="020B0600000101010101" pitchFamily="50" charset="-127"/>
              </a:rPr>
              <a:t>: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ea typeface="나눔스퀘어" panose="020B0600000101010101" pitchFamily="50" charset="-127"/>
              </a:rPr>
              <a:t>Exchanged Traded Fund, </a:t>
            </a:r>
            <a:r>
              <a:rPr lang="ko-KR" altLang="en-US" sz="1600" dirty="0">
                <a:ea typeface="나눔스퀘어" panose="020B0600000101010101" pitchFamily="50" charset="-127"/>
              </a:rPr>
              <a:t>상장지수펀드</a:t>
            </a:r>
            <a:endParaRPr lang="en-US" altLang="ko-KR" sz="1600" dirty="0"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ea typeface="나눔스퀘어" panose="020B0600000101010101" pitchFamily="50" charset="-127"/>
              </a:rPr>
              <a:t>특정 지수의 성과를 추적하는 인덱스 펀드를 거래소에 </a:t>
            </a:r>
            <a:r>
              <a:rPr lang="ko-KR" altLang="en-US" sz="1600" dirty="0" err="1">
                <a:ea typeface="나눔스퀘어" panose="020B0600000101010101" pitchFamily="50" charset="-127"/>
              </a:rPr>
              <a:t>상장시켜</a:t>
            </a:r>
            <a:r>
              <a:rPr lang="ko-KR" altLang="en-US" sz="1600" dirty="0">
                <a:ea typeface="나눔스퀘어" panose="020B0600000101010101" pitchFamily="50" charset="-127"/>
              </a:rPr>
              <a:t> 주식처럼 거래할 수 있게 한 펀드</a:t>
            </a:r>
            <a:endParaRPr lang="en-US" altLang="ko-KR" sz="1600" dirty="0"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ea typeface="나눔스퀘어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ea typeface="나눔스퀘어 ExtraBold" panose="020B0600000101010101" pitchFamily="50" charset="-127"/>
              </a:rPr>
              <a:t>규모</a:t>
            </a:r>
            <a:r>
              <a:rPr lang="en-US" altLang="ko-KR" dirty="0">
                <a:ea typeface="나눔스퀘어 ExtraBold" panose="020B0600000101010101" pitchFamily="50" charset="-127"/>
              </a:rPr>
              <a:t>: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ea typeface="나눔스퀘어" panose="020B0600000101010101" pitchFamily="50" charset="-127"/>
              </a:rPr>
              <a:t>15</a:t>
            </a:r>
            <a:r>
              <a:rPr lang="ko-KR" altLang="en-US" sz="1600" dirty="0">
                <a:ea typeface="나눔스퀘어" panose="020B0600000101010101" pitchFamily="50" charset="-127"/>
              </a:rPr>
              <a:t>개 자산운용사</a:t>
            </a:r>
            <a:r>
              <a:rPr lang="en-US" altLang="ko-KR" sz="1600" dirty="0">
                <a:ea typeface="나눔스퀘어" panose="020B0600000101010101" pitchFamily="50" charset="-127"/>
              </a:rPr>
              <a:t>, 427</a:t>
            </a:r>
            <a:r>
              <a:rPr lang="ko-KR" altLang="en-US" sz="1600" dirty="0">
                <a:ea typeface="나눔스퀘어" panose="020B0600000101010101" pitchFamily="50" charset="-127"/>
              </a:rPr>
              <a:t>개 </a:t>
            </a:r>
            <a:r>
              <a:rPr lang="en-US" altLang="ko-KR" sz="1600" dirty="0">
                <a:ea typeface="나눔스퀘어" panose="020B0600000101010101" pitchFamily="50" charset="-127"/>
              </a:rPr>
              <a:t>ETF, 41</a:t>
            </a:r>
            <a:r>
              <a:rPr lang="ko-KR" altLang="en-US" sz="1600" dirty="0">
                <a:ea typeface="나눔스퀘어" panose="020B0600000101010101" pitchFamily="50" charset="-127"/>
              </a:rPr>
              <a:t>조 원 규모 </a:t>
            </a:r>
            <a:r>
              <a:rPr lang="en-US" altLang="ko-KR" sz="1200" dirty="0">
                <a:ea typeface="나눔스퀘어" panose="020B0600000101010101" pitchFamily="50" charset="-127"/>
              </a:rPr>
              <a:t>(2019</a:t>
            </a:r>
            <a:r>
              <a:rPr lang="ko-KR" altLang="en-US" sz="1200" dirty="0">
                <a:ea typeface="나눔스퀘어" panose="020B0600000101010101" pitchFamily="50" charset="-127"/>
              </a:rPr>
              <a:t>년 </a:t>
            </a:r>
            <a:r>
              <a:rPr lang="en-US" altLang="ko-KR" sz="1200" dirty="0">
                <a:ea typeface="나눔스퀘어" panose="020B0600000101010101" pitchFamily="50" charset="-127"/>
              </a:rPr>
              <a:t>5</a:t>
            </a:r>
            <a:r>
              <a:rPr lang="ko-KR" altLang="en-US" sz="1200" dirty="0">
                <a:ea typeface="나눔스퀘어" panose="020B0600000101010101" pitchFamily="50" charset="-127"/>
              </a:rPr>
              <a:t>월 </a:t>
            </a:r>
            <a:r>
              <a:rPr lang="en-US" altLang="ko-KR" sz="1200" dirty="0">
                <a:ea typeface="나눔스퀘어" panose="020B0600000101010101" pitchFamily="50" charset="-127"/>
              </a:rPr>
              <a:t>10</a:t>
            </a:r>
            <a:r>
              <a:rPr lang="ko-KR" altLang="en-US" sz="1200" dirty="0">
                <a:ea typeface="나눔스퀘어" panose="020B0600000101010101" pitchFamily="50" charset="-127"/>
              </a:rPr>
              <a:t>일 기준</a:t>
            </a:r>
            <a:r>
              <a:rPr lang="en-US" altLang="ko-KR" sz="1200" dirty="0">
                <a:ea typeface="나눔스퀘어" panose="020B0600000101010101" pitchFamily="50" charset="-127"/>
              </a:rPr>
              <a:t>)</a:t>
            </a:r>
            <a:endParaRPr lang="en-US" altLang="ko-KR" sz="1600" dirty="0"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ea typeface="나눔스퀘어" panose="020B0600000101010101" pitchFamily="50" charset="-127"/>
              </a:rPr>
              <a:t>코스피 거래대금</a:t>
            </a:r>
            <a:r>
              <a:rPr lang="en-US" altLang="ko-KR" sz="1600" dirty="0"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ea typeface="나눔스퀘어" panose="020B0600000101010101" pitchFamily="50" charset="-127"/>
              </a:rPr>
              <a:t>비율 </a:t>
            </a:r>
            <a:r>
              <a:rPr lang="en-US" altLang="ko-KR" sz="1600" dirty="0">
                <a:ea typeface="나눔스퀘어" panose="020B0600000101010101" pitchFamily="50" charset="-127"/>
              </a:rPr>
              <a:t>20%, </a:t>
            </a:r>
            <a:r>
              <a:rPr lang="ko-KR" altLang="en-US" sz="1600" dirty="0">
                <a:ea typeface="나눔스퀘어" panose="020B0600000101010101" pitchFamily="50" charset="-127"/>
              </a:rPr>
              <a:t>일평균 거래금액 </a:t>
            </a:r>
            <a:r>
              <a:rPr lang="en-US" altLang="ko-KR" sz="1600" dirty="0">
                <a:ea typeface="나눔스퀘어" panose="020B0600000101010101" pitchFamily="50" charset="-127"/>
              </a:rPr>
              <a:t>1</a:t>
            </a:r>
            <a:r>
              <a:rPr lang="ko-KR" altLang="en-US" sz="1600" dirty="0">
                <a:ea typeface="나눔스퀘어" panose="020B0600000101010101" pitchFamily="50" charset="-127"/>
              </a:rPr>
              <a:t>조 원 </a:t>
            </a:r>
            <a:r>
              <a:rPr lang="en-US" altLang="ko-KR" sz="1200" dirty="0">
                <a:ea typeface="나눔스퀘어" panose="020B0600000101010101" pitchFamily="50" charset="-127"/>
              </a:rPr>
              <a:t>(2018</a:t>
            </a:r>
            <a:r>
              <a:rPr lang="ko-KR" altLang="en-US" sz="1200" dirty="0">
                <a:ea typeface="나눔스퀘어" panose="020B0600000101010101" pitchFamily="50" charset="-127"/>
              </a:rPr>
              <a:t>년 기준</a:t>
            </a:r>
            <a:r>
              <a:rPr lang="en-US" altLang="ko-KR" sz="1200" dirty="0">
                <a:ea typeface="나눔스퀘어" panose="020B0600000101010101" pitchFamily="50" charset="-127"/>
              </a:rPr>
              <a:t>)</a:t>
            </a:r>
            <a:endParaRPr lang="en-US" altLang="ko-KR" dirty="0">
              <a:ea typeface="나눔스퀘어 ExtraBold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ea typeface="나눔스퀘어" panose="020B0600000101010101" pitchFamily="50" charset="-127"/>
              </a:rPr>
              <a:t>자산규모 연평균 </a:t>
            </a:r>
            <a:r>
              <a:rPr lang="en-US" altLang="ko-KR" sz="1600" dirty="0">
                <a:ea typeface="나눔스퀘어" panose="020B0600000101010101" pitchFamily="50" charset="-127"/>
              </a:rPr>
              <a:t>24% </a:t>
            </a:r>
            <a:r>
              <a:rPr lang="ko-KR" altLang="en-US" sz="1600" dirty="0">
                <a:ea typeface="나눔스퀘어" panose="020B0600000101010101" pitchFamily="50" charset="-127"/>
              </a:rPr>
              <a:t>성장 </a:t>
            </a:r>
            <a:r>
              <a:rPr lang="en-US" altLang="ko-KR" sz="1200" dirty="0">
                <a:ea typeface="나눔스퀘어" panose="020B0600000101010101" pitchFamily="50" charset="-127"/>
              </a:rPr>
              <a:t>(2010</a:t>
            </a:r>
            <a:r>
              <a:rPr lang="ko-KR" altLang="en-US" sz="1200" dirty="0">
                <a:ea typeface="나눔스퀘어" panose="020B0600000101010101" pitchFamily="50" charset="-127"/>
              </a:rPr>
              <a:t>년</a:t>
            </a:r>
            <a:r>
              <a:rPr lang="en-US" altLang="ko-KR" sz="1200" dirty="0">
                <a:ea typeface="나눔스퀘어" panose="020B0600000101010101" pitchFamily="50" charset="-127"/>
              </a:rPr>
              <a:t>~2019</a:t>
            </a:r>
            <a:r>
              <a:rPr lang="ko-KR" altLang="en-US" sz="1200" dirty="0">
                <a:ea typeface="나눔스퀘어" panose="020B0600000101010101" pitchFamily="50" charset="-127"/>
              </a:rPr>
              <a:t>년</a:t>
            </a:r>
            <a:r>
              <a:rPr lang="en-US" altLang="ko-KR" sz="1200" dirty="0">
                <a:ea typeface="나눔스퀘어" panose="020B0600000101010101" pitchFamily="50" charset="-127"/>
              </a:rPr>
              <a:t>)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>
              <a:ea typeface="나눔스퀘어 Extra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ea typeface="나눔스퀘어 ExtraBold" panose="020B0600000101010101" pitchFamily="50" charset="-127"/>
              </a:rPr>
              <a:t>포트폴리오 구성</a:t>
            </a:r>
            <a:r>
              <a:rPr lang="en-US" altLang="ko-KR" dirty="0">
                <a:ea typeface="나눔스퀘어 ExtraBold" panose="020B0600000101010101" pitchFamily="50" charset="-127"/>
              </a:rPr>
              <a:t>: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ea typeface="나눔스퀘어" panose="020B0600000101010101" pitchFamily="50" charset="-127"/>
              </a:rPr>
              <a:t>완전복제 방법</a:t>
            </a:r>
            <a:r>
              <a:rPr lang="en-US" altLang="ko-KR" sz="1600" dirty="0">
                <a:ea typeface="나눔스퀘어" panose="020B0600000101010101" pitchFamily="50" charset="-127"/>
              </a:rPr>
              <a:t>(Full-replication): </a:t>
            </a:r>
            <a:r>
              <a:rPr lang="ko-KR" altLang="en-US" sz="1600" dirty="0">
                <a:ea typeface="나눔스퀘어" panose="020B0600000101010101" pitchFamily="50" charset="-127"/>
              </a:rPr>
              <a:t>지수를 구성하는 모든 종목을 지수 비중대로 맞추어 </a:t>
            </a:r>
            <a:r>
              <a:rPr lang="en-US" altLang="ko-KR" sz="1600" dirty="0">
                <a:ea typeface="나눔스퀘어" panose="020B0600000101010101" pitchFamily="50" charset="-127"/>
              </a:rPr>
              <a:t>ETF </a:t>
            </a:r>
            <a:r>
              <a:rPr lang="ko-KR" altLang="en-US" sz="1600" dirty="0">
                <a:ea typeface="나눔스퀘어" panose="020B0600000101010101" pitchFamily="50" charset="-127"/>
              </a:rPr>
              <a:t>펀드에 편입</a:t>
            </a:r>
            <a:endParaRPr lang="en-US" altLang="ko-KR" sz="1600" dirty="0">
              <a:ea typeface="나눔스퀘어" panose="020B0600000101010101" pitchFamily="50" charset="-127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ea typeface="나눔스퀘어" panose="020B0600000101010101" pitchFamily="50" charset="-127"/>
              </a:rPr>
              <a:t>최적화 방법</a:t>
            </a:r>
            <a:r>
              <a:rPr lang="en-US" altLang="ko-KR" sz="1600" dirty="0">
                <a:ea typeface="나눔스퀘어" panose="020B0600000101010101" pitchFamily="50" charset="-127"/>
              </a:rPr>
              <a:t>(Optimization): </a:t>
            </a:r>
            <a:r>
              <a:rPr lang="ko-KR" altLang="en-US" sz="1600" dirty="0">
                <a:ea typeface="나눔스퀘어" panose="020B0600000101010101" pitchFamily="50" charset="-127"/>
              </a:rPr>
              <a:t>지수 구성과 일치하지 않음</a:t>
            </a:r>
            <a:r>
              <a:rPr lang="en-US" altLang="ko-KR" sz="1600" dirty="0"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ea typeface="나눔스퀘어" panose="020B0600000101010101" pitchFamily="50" charset="-127"/>
              </a:rPr>
              <a:t>주로 종목 수가 많거나 몇몇 구성 종목의 유동성이 떨어질 경우에 사용</a:t>
            </a:r>
            <a:endParaRPr lang="en-US" altLang="ko-KR" sz="1600" dirty="0">
              <a:ea typeface="나눔스퀘어" panose="020B0600000101010101" pitchFamily="50" charset="-127"/>
            </a:endParaRPr>
          </a:p>
          <a:p>
            <a:pPr lvl="2">
              <a:lnSpc>
                <a:spcPct val="150000"/>
              </a:lnSpc>
            </a:pPr>
            <a:r>
              <a:rPr lang="en-US" altLang="ko-KR" sz="1600" dirty="0">
                <a:ea typeface="나눔스퀘어" panose="020B0600000101010101" pitchFamily="50" charset="-127"/>
              </a:rPr>
              <a:t>	=&gt; </a:t>
            </a:r>
            <a:r>
              <a:rPr lang="ko-KR" altLang="en-US" sz="1600" dirty="0">
                <a:ea typeface="나눔스퀘어" panose="020B0600000101010101" pitchFamily="50" charset="-127"/>
              </a:rPr>
              <a:t>같은 지수를 추종하는 </a:t>
            </a:r>
            <a:r>
              <a:rPr lang="en-US" altLang="ko-KR" sz="1600" dirty="0">
                <a:ea typeface="나눔스퀘어" panose="020B0600000101010101" pitchFamily="50" charset="-127"/>
              </a:rPr>
              <a:t>ETF</a:t>
            </a:r>
            <a:r>
              <a:rPr lang="ko-KR" altLang="en-US" sz="1600" dirty="0">
                <a:ea typeface="나눔스퀘어" panose="020B0600000101010101" pitchFamily="50" charset="-127"/>
              </a:rPr>
              <a:t>라도 운용사에 따라 포트폴리오 구성에 차이가 있음</a:t>
            </a:r>
            <a:endParaRPr lang="en-US" altLang="ko-KR" sz="1600" dirty="0">
              <a:ea typeface="나눔스퀘어" panose="020B0600000101010101" pitchFamily="50" charset="-127"/>
            </a:endParaRPr>
          </a:p>
          <a:p>
            <a:pPr lvl="2">
              <a:lnSpc>
                <a:spcPct val="150000"/>
              </a:lnSpc>
            </a:pPr>
            <a:r>
              <a:rPr lang="en-US" altLang="ko-KR" sz="1600" dirty="0">
                <a:ea typeface="나눔스퀘어" panose="020B0600000101010101" pitchFamily="50" charset="-127"/>
              </a:rPr>
              <a:t>	=&gt; KOSPI200 </a:t>
            </a:r>
            <a:r>
              <a:rPr lang="ko-KR" altLang="en-US" sz="1600" dirty="0">
                <a:ea typeface="나눔스퀘어" panose="020B0600000101010101" pitchFamily="50" charset="-127"/>
              </a:rPr>
              <a:t>추종 </a:t>
            </a:r>
            <a:r>
              <a:rPr lang="en-US" altLang="ko-KR" sz="1600" dirty="0">
                <a:ea typeface="나눔스퀘어" panose="020B0600000101010101" pitchFamily="50" charset="-127"/>
              </a:rPr>
              <a:t>ETF: </a:t>
            </a:r>
            <a:r>
              <a:rPr lang="ko-KR" altLang="en-US" sz="1600" dirty="0">
                <a:ea typeface="나눔스퀘어" panose="020B0600000101010101" pitchFamily="50" charset="-127"/>
              </a:rPr>
              <a:t>운용사에 따라 삼성전자 비중 </a:t>
            </a:r>
            <a:r>
              <a:rPr lang="en-US" altLang="ko-KR" sz="1600" dirty="0">
                <a:ea typeface="나눔스퀘어" panose="020B0600000101010101" pitchFamily="50" charset="-127"/>
              </a:rPr>
              <a:t>26.49% ~ 27.39% </a:t>
            </a:r>
            <a:r>
              <a:rPr lang="en-US" altLang="ko-KR" sz="1200" dirty="0">
                <a:solidFill>
                  <a:prstClr val="black"/>
                </a:solidFill>
                <a:ea typeface="나눔스퀘어" panose="020B0600000101010101" pitchFamily="50" charset="-127"/>
              </a:rPr>
              <a:t>(2019</a:t>
            </a:r>
            <a:r>
              <a:rPr lang="ko-KR" altLang="en-US" sz="1200" dirty="0">
                <a:solidFill>
                  <a:prstClr val="black"/>
                </a:solidFill>
                <a:ea typeface="나눔스퀘어" panose="020B0600000101010101" pitchFamily="50" charset="-127"/>
              </a:rPr>
              <a:t>년 </a:t>
            </a:r>
            <a:r>
              <a:rPr lang="en-US" altLang="ko-KR" sz="1200" dirty="0">
                <a:solidFill>
                  <a:prstClr val="black"/>
                </a:solidFill>
                <a:ea typeface="나눔스퀘어" panose="020B0600000101010101" pitchFamily="50" charset="-127"/>
              </a:rPr>
              <a:t>5</a:t>
            </a:r>
            <a:r>
              <a:rPr lang="ko-KR" altLang="en-US" sz="1200" dirty="0">
                <a:solidFill>
                  <a:prstClr val="black"/>
                </a:solidFill>
                <a:ea typeface="나눔스퀘어" panose="020B0600000101010101" pitchFamily="50" charset="-127"/>
              </a:rPr>
              <a:t>월 </a:t>
            </a:r>
            <a:r>
              <a:rPr lang="en-US" altLang="ko-KR" sz="1200" dirty="0">
                <a:solidFill>
                  <a:prstClr val="black"/>
                </a:solidFill>
                <a:ea typeface="나눔스퀘어" panose="020B0600000101010101" pitchFamily="50" charset="-127"/>
              </a:rPr>
              <a:t>31</a:t>
            </a:r>
            <a:r>
              <a:rPr lang="ko-KR" altLang="en-US" sz="1200" dirty="0">
                <a:solidFill>
                  <a:prstClr val="black"/>
                </a:solidFill>
                <a:ea typeface="나눔스퀘어" panose="020B0600000101010101" pitchFamily="50" charset="-127"/>
              </a:rPr>
              <a:t>일 기준</a:t>
            </a:r>
            <a:r>
              <a:rPr lang="en-US" altLang="ko-KR" sz="1200" dirty="0">
                <a:solidFill>
                  <a:prstClr val="black"/>
                </a:solidFill>
                <a:ea typeface="나눔스퀘어" panose="020B0600000101010101" pitchFamily="50" charset="-127"/>
              </a:rPr>
              <a:t>)</a:t>
            </a:r>
            <a:endParaRPr lang="en-US" altLang="ko-KR" sz="1600" dirty="0">
              <a:solidFill>
                <a:prstClr val="black"/>
              </a:solidFill>
              <a:ea typeface="나눔스퀘어" panose="020B0600000101010101" pitchFamily="50" charset="-127"/>
            </a:endParaRPr>
          </a:p>
        </p:txBody>
      </p:sp>
      <p:sp>
        <p:nvSpPr>
          <p:cNvPr id="10" name="바닥글 개체 틀 19"/>
          <p:cNvSpPr>
            <a:spLocks noGrp="1"/>
          </p:cNvSpPr>
          <p:nvPr>
            <p:ph type="ftr" sz="quarter" idx="11"/>
          </p:nvPr>
        </p:nvSpPr>
        <p:spPr>
          <a:xfrm>
            <a:off x="4038600" y="6642000"/>
            <a:ext cx="4114800" cy="216000"/>
          </a:xfrm>
        </p:spPr>
        <p:txBody>
          <a:bodyPr/>
          <a:lstStyle/>
          <a:p>
            <a:r>
              <a:rPr lang="en-US" altLang="ko-KR" dirty="0">
                <a:latin typeface="+mn-lt"/>
              </a:rPr>
              <a:t>SNU Datamining Lab.</a:t>
            </a:r>
            <a:endParaRPr lang="ko-KR" altLang="en-US" dirty="0">
              <a:latin typeface="+mn-lt"/>
            </a:endParaRPr>
          </a:p>
        </p:txBody>
      </p:sp>
      <p:sp>
        <p:nvSpPr>
          <p:cNvPr id="8" name="날짜 개체 틀 18"/>
          <p:cNvSpPr>
            <a:spLocks noGrp="1"/>
          </p:cNvSpPr>
          <p:nvPr>
            <p:ph type="dt" sz="half" idx="10"/>
          </p:nvPr>
        </p:nvSpPr>
        <p:spPr>
          <a:xfrm>
            <a:off x="838200" y="6642000"/>
            <a:ext cx="2743200" cy="216000"/>
          </a:xfrm>
        </p:spPr>
        <p:txBody>
          <a:bodyPr/>
          <a:lstStyle/>
          <a:p>
            <a:r>
              <a:rPr lang="en-US" altLang="ko-KR" dirty="0">
                <a:latin typeface="+mn-lt"/>
              </a:rPr>
              <a:t>June 24, 2019</a:t>
            </a:r>
            <a:endParaRPr lang="ko-KR" alt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7654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3820</TotalTime>
  <Words>160</Words>
  <Application>Microsoft Office PowerPoint</Application>
  <PresentationFormat>와이드스크린</PresentationFormat>
  <Paragraphs>26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Wingdings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HY</dc:creator>
  <cp:lastModifiedBy>Johnny Lee</cp:lastModifiedBy>
  <cp:revision>295</cp:revision>
  <cp:lastPrinted>2019-02-25T04:23:04Z</cp:lastPrinted>
  <dcterms:created xsi:type="dcterms:W3CDTF">2018-05-12T07:07:36Z</dcterms:created>
  <dcterms:modified xsi:type="dcterms:W3CDTF">2019-07-01T06:35:03Z</dcterms:modified>
</cp:coreProperties>
</file>